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9" r:id="rId3"/>
    <p:sldId id="293" r:id="rId4"/>
    <p:sldId id="290" r:id="rId5"/>
    <p:sldId id="297" r:id="rId6"/>
    <p:sldId id="294" r:id="rId7"/>
    <p:sldId id="295" r:id="rId8"/>
    <p:sldId id="296" r:id="rId9"/>
    <p:sldId id="288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9" r:id="rId19"/>
    <p:sldId id="280" r:id="rId20"/>
    <p:sldId id="281" r:id="rId21"/>
    <p:sldId id="282" r:id="rId22"/>
    <p:sldId id="285" r:id="rId23"/>
    <p:sldId id="286" r:id="rId24"/>
    <p:sldId id="287" r:id="rId25"/>
    <p:sldId id="26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05D49-41CA-457A-8FBD-E5816E80E851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BFDD3-44AD-4E41-BC5B-68341BE9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10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FDD3-44AD-4E41-BC5B-68341BE9C52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92"/>
            <a:ext cx="73083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20246" y="260648"/>
            <a:ext cx="568014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Фараби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атындағы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Қазақ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Ұлттық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Университеті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География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табиғатты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пайдалану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факультеті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География, </a:t>
            </a:r>
            <a:r>
              <a:rPr lang="ru-RU" alt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жерге</a:t>
            </a: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орналастыру</a:t>
            </a: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</a:t>
            </a: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кадастр </a:t>
            </a:r>
            <a:r>
              <a:rPr lang="ru-RU" alt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кафедрасы</a:t>
            </a:r>
            <a:endParaRPr lang="ru-RU" alt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24744"/>
            <a:ext cx="1714227" cy="160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79634" y="187896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687525" y="4697355"/>
            <a:ext cx="5112568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Лекция №1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Қаланы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жоспарлау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ерекшел</a:t>
            </a:r>
            <a:r>
              <a:rPr lang="kk-KZ" dirty="0" smtClean="0">
                <a:solidFill>
                  <a:schemeClr val="tx1"/>
                </a:solidFill>
              </a:rPr>
              <a:t>іктері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-99392"/>
            <a:ext cx="8229600" cy="1143000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 жоспарлау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532075"/>
            <a:ext cx="8219256" cy="675692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схемалары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990056" y="3991743"/>
            <a:ext cx="108012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870376" y="4207767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86600" y="3991743"/>
            <a:ext cx="108012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65920" y="4936231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90256" y="4936231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Радиалды-шеңберлі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70576" y="4936231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Тікбұрышты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78088" y="5782154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Комбинацияланған немесе еркін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90456" y="5782154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358208" y="4216151"/>
            <a:ext cx="216024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166520" y="4180147"/>
            <a:ext cx="288032" cy="16020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Планировка горо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764704"/>
            <a:ext cx="7632848" cy="236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04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6146" name="Picture 2" descr="Мы рассмотрели Гипподамову систему, ее также называют прямоугольной или регулярной. А теперь рассмотрим другие виды планировки. В практике сложились шесть основных схем построения уличных сетей &#10;города:радиальная; радиально-кольцевая; лучевая (веерная); прямоугольная; комбинированная; свободная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496944" cy="530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332656"/>
            <a:ext cx="6120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 түрлерінің схемасы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3106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6426" y="1412776"/>
            <a:ext cx="4381569" cy="453650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мэрия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алаңы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қоңырау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іс-шараға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Планировка горо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242898" cy="432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00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17632" cy="1143000"/>
          </a:xfrm>
        </p:spPr>
        <p:txBody>
          <a:bodyPr>
            <a:no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радиалды-сақиналы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84176"/>
            <a:ext cx="8147248" cy="16847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Радиалды-сақиналы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</p:txBody>
      </p:sp>
      <p:pic>
        <p:nvPicPr>
          <p:cNvPr id="8194" name="Picture 2" descr="Российский туризм / Фоторепорта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24944"/>
            <a:ext cx="6336704" cy="369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00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29" y="-171400"/>
            <a:ext cx="8229600" cy="1143000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Рим, Версаль, Петербург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259" y="1519844"/>
            <a:ext cx="627697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Планировка город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6805"/>
            <a:ext cx="3159382" cy="258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Планировка город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46805"/>
            <a:ext cx="3419579" cy="258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Планировка город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946804"/>
            <a:ext cx="2808312" cy="258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836712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алаңға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24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17632" cy="1143000"/>
          </a:xfrm>
        </p:spPr>
        <p:txBody>
          <a:bodyPr>
            <a:no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тікбұрышты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схемасы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84176"/>
            <a:ext cx="8147248" cy="16847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тікбұрышты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АҚШ-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сәулет-көркемдік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Тіктөртбұрышты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көгалдандырумен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2" name="Picture 2" descr="Планировка горо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7347815" cy="305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95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-18256"/>
            <a:ext cx="9721080" cy="1143000"/>
          </a:xfrm>
        </p:spPr>
        <p:txBody>
          <a:bodyPr>
            <a:no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1" y="1412776"/>
            <a:ext cx="38884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байқаймыз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диагональды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кептелісте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турист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кетеміз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аллеялар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шашыраңқы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</p:txBody>
      </p:sp>
      <p:pic>
        <p:nvPicPr>
          <p:cNvPr id="11266" name="Picture 2" descr="Планировка горо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736" y="1145881"/>
            <a:ext cx="5027430" cy="292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ланировка город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4075043"/>
            <a:ext cx="4991213" cy="266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58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404664"/>
            <a:ext cx="77557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Бразилиа: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10 городов мира, в планировку которых заложен особый смыс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1"/>
            <a:ext cx="7876514" cy="37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7627" y="5157192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магистральдары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Сәулетші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Лусио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отаршылдық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езгіден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347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717"/>
            <a:ext cx="4320480" cy="371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Бразилиа – дитя Лусио Коста и Оскара Нимейера - Статьи - Музеи - РЕВИЗОР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39717"/>
            <a:ext cx="4393094" cy="371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009" y="4221088"/>
            <a:ext cx="89650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Лусио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ұшақтың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"президент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Конгресс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жолаушылар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салоны "—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дүкендер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саябақтар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Корбусьеге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бағдаршамдардың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Бразилияда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жаяу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жүргіншілер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жаяу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жүргіншілерге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612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1142px-Vista_parcial_do_Distrito_Federal_Bras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0" y="0"/>
            <a:ext cx="912992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6381328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ХҒС-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Бразилиаға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ғарыштан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Костаның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ұшағының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9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kk-KZ" dirty="0" smtClean="0"/>
              <a:t>ҚАЛА дегеніміз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тұрғындары</a:t>
            </a:r>
            <a:r>
              <a:rPr lang="ru-RU" dirty="0"/>
              <a:t> </a:t>
            </a:r>
            <a:r>
              <a:rPr lang="ru-RU" dirty="0" err="1"/>
              <a:t>өнеркәсіп</a:t>
            </a:r>
            <a:r>
              <a:rPr lang="ru-RU" dirty="0"/>
              <a:t>, </a:t>
            </a:r>
            <a:r>
              <a:rPr lang="ru-RU" dirty="0" err="1"/>
              <a:t>сауда</a:t>
            </a:r>
            <a:r>
              <a:rPr lang="ru-RU" dirty="0"/>
              <a:t>, 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/>
              <a:t>көрсету</a:t>
            </a:r>
            <a:r>
              <a:rPr lang="ru-RU" dirty="0"/>
              <a:t> </a:t>
            </a:r>
            <a:r>
              <a:rPr lang="ru-RU" dirty="0" err="1"/>
              <a:t>орындарында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, </a:t>
            </a:r>
            <a:r>
              <a:rPr lang="ru-RU" dirty="0" err="1"/>
              <a:t>мәдени</a:t>
            </a:r>
            <a:r>
              <a:rPr lang="ru-RU" dirty="0"/>
              <a:t>,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мекемелерінде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, </a:t>
            </a:r>
            <a:r>
              <a:rPr lang="ru-RU" dirty="0" err="1"/>
              <a:t>халқы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 </a:t>
            </a:r>
            <a:r>
              <a:rPr lang="ru-RU" dirty="0" err="1"/>
              <a:t>елді</a:t>
            </a:r>
            <a:r>
              <a:rPr lang="ru-RU" dirty="0"/>
              <a:t> </a:t>
            </a:r>
            <a:r>
              <a:rPr lang="ru-RU" dirty="0" err="1"/>
              <a:t>мекен</a:t>
            </a:r>
            <a:r>
              <a:rPr lang="ru-RU" dirty="0"/>
              <a:t>. </a:t>
            </a:r>
            <a:endParaRPr lang="ru-RU" dirty="0"/>
          </a:p>
          <a:p>
            <a:r>
              <a:rPr lang="ru-RU" dirty="0" err="1" smtClean="0"/>
              <a:t>Онда</a:t>
            </a:r>
            <a:r>
              <a:rPr lang="ru-RU" dirty="0" smtClean="0"/>
              <a:t> </a:t>
            </a:r>
            <a:r>
              <a:rPr lang="ru-RU" dirty="0" err="1"/>
              <a:t>негізінен</a:t>
            </a:r>
            <a:r>
              <a:rPr lang="ru-RU" dirty="0"/>
              <a:t> </a:t>
            </a:r>
            <a:r>
              <a:rPr lang="ru-RU" dirty="0" err="1"/>
              <a:t>ғимарат</a:t>
            </a:r>
            <a:r>
              <a:rPr lang="ru-RU" dirty="0"/>
              <a:t>, </a:t>
            </a:r>
            <a:r>
              <a:rPr lang="ru-RU" dirty="0" err="1"/>
              <a:t>көше</a:t>
            </a:r>
            <a:r>
              <a:rPr lang="ru-RU" dirty="0"/>
              <a:t>, </a:t>
            </a:r>
            <a:r>
              <a:rPr lang="ru-RU" dirty="0" err="1"/>
              <a:t>бақша</a:t>
            </a:r>
            <a:r>
              <a:rPr lang="ru-RU" dirty="0"/>
              <a:t> </a:t>
            </a:r>
            <a:r>
              <a:rPr lang="ru-RU" dirty="0" err="1"/>
              <a:t>секілді</a:t>
            </a:r>
            <a:r>
              <a:rPr lang="ru-RU" dirty="0"/>
              <a:t> </a:t>
            </a:r>
            <a:r>
              <a:rPr lang="ru-RU" dirty="0" err="1"/>
              <a:t>негігі</a:t>
            </a:r>
            <a:r>
              <a:rPr lang="ru-RU" dirty="0"/>
              <a:t> </a:t>
            </a:r>
            <a:r>
              <a:rPr lang="ru-RU" dirty="0" err="1"/>
              <a:t>құрылыс</a:t>
            </a:r>
            <a:r>
              <a:rPr lang="ru-RU" dirty="0"/>
              <a:t> </a:t>
            </a:r>
            <a:r>
              <a:rPr lang="ru-RU" dirty="0" err="1"/>
              <a:t>нысандары</a:t>
            </a:r>
            <a:r>
              <a:rPr lang="ru-RU" dirty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Қалада</a:t>
            </a:r>
            <a:r>
              <a:rPr lang="ru-RU" dirty="0" smtClean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,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, </a:t>
            </a:r>
            <a:r>
              <a:rPr lang="ru-RU" dirty="0" err="1"/>
              <a:t>тазалық</a:t>
            </a:r>
            <a:r>
              <a:rPr lang="ru-RU" dirty="0"/>
              <a:t>, </a:t>
            </a:r>
            <a:r>
              <a:rPr lang="ru-RU" dirty="0" err="1"/>
              <a:t>тұрғын</a:t>
            </a:r>
            <a:r>
              <a:rPr lang="ru-RU" dirty="0"/>
              <a:t> </a:t>
            </a:r>
            <a:r>
              <a:rPr lang="ru-RU" dirty="0" err="1"/>
              <a:t>үймен</a:t>
            </a:r>
            <a:r>
              <a:rPr lang="ru-RU" dirty="0"/>
              <a:t> </a:t>
            </a:r>
            <a:r>
              <a:rPr lang="ru-RU" dirty="0" err="1"/>
              <a:t>қамдау</a:t>
            </a:r>
            <a:r>
              <a:rPr lang="ru-RU" dirty="0"/>
              <a:t>, </a:t>
            </a:r>
            <a:r>
              <a:rPr lang="ru-RU" dirty="0" err="1"/>
              <a:t>қатынас-тасымал</a:t>
            </a:r>
            <a:r>
              <a:rPr lang="ru-RU" dirty="0"/>
              <a:t>, </a:t>
            </a:r>
            <a:r>
              <a:rPr lang="ru-RU" dirty="0" err="1"/>
              <a:t>ойын-сауық</a:t>
            </a:r>
            <a:r>
              <a:rPr lang="ru-RU" dirty="0"/>
              <a:t> </a:t>
            </a:r>
            <a:r>
              <a:rPr lang="ru-RU" dirty="0" err="1"/>
              <a:t>кешендері</a:t>
            </a:r>
            <a:r>
              <a:rPr lang="ru-RU" dirty="0"/>
              <a:t>, спорт </a:t>
            </a:r>
            <a:r>
              <a:rPr lang="ru-RU" dirty="0" err="1"/>
              <a:t>кешендері</a:t>
            </a:r>
            <a:r>
              <a:rPr lang="ru-RU" dirty="0"/>
              <a:t> </a:t>
            </a:r>
            <a:r>
              <a:rPr lang="ru-RU" dirty="0" err="1"/>
              <a:t>қатарлылар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Қалалар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районы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маңы</a:t>
            </a:r>
            <a:r>
              <a:rPr lang="ru-RU" dirty="0"/>
              <a:t> районы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 smtClean="0"/>
              <a:t>бөлінеді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Әдетте</a:t>
            </a:r>
            <a:r>
              <a:rPr lang="ru-RU" dirty="0" smtClean="0"/>
              <a:t>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Тұрғындар</a:t>
            </a:r>
            <a:r>
              <a:rPr lang="ru-RU" dirty="0"/>
              <a:t> районы, </a:t>
            </a:r>
            <a:r>
              <a:rPr lang="ru-RU" dirty="0" err="1"/>
              <a:t>Өнеркәсіп</a:t>
            </a:r>
            <a:r>
              <a:rPr lang="ru-RU" dirty="0"/>
              <a:t> районы, </a:t>
            </a:r>
            <a:r>
              <a:rPr lang="ru-RU" dirty="0" err="1"/>
              <a:t>Сауда</a:t>
            </a:r>
            <a:r>
              <a:rPr lang="ru-RU" dirty="0"/>
              <a:t> районы, </a:t>
            </a:r>
            <a:r>
              <a:rPr lang="ru-RU" dirty="0" err="1"/>
              <a:t>кейбірінде</a:t>
            </a:r>
            <a:r>
              <a:rPr lang="ru-RU" dirty="0"/>
              <a:t>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районы </a:t>
            </a:r>
            <a:r>
              <a:rPr lang="ru-RU" dirty="0" err="1"/>
              <a:t>секілді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райондарға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168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Рио-де-Жанейро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44504"/>
            <a:ext cx="446449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ГРАДОСТРОИТЕЛЬНЫЕ КОНЦЕПЦИИ ГОРОДОВ И РАЙОНОВ — Студо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16" y="908720"/>
            <a:ext cx="3995936" cy="462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805264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 де Жанейроның бас жоспары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Белу-Оризонт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48680"/>
            <a:ext cx="410445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540567" y="4860159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Белу Оризонтидың бас жоспары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Из Сан-Паулу на пляж (Сан-Паулу, Бразилия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407" y="1484784"/>
            <a:ext cx="4389039" cy="415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86618" y="5805264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Сан-Паулудың бас жоспары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9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фавелалардың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трущебы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28800"/>
            <a:ext cx="3466728" cy="482453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Санта Мария-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фавела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фавела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суретшілер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түрлі-түсті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бояған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фавеланың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Майкл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Джексонның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мүсіні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5481228" cy="365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18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3466728" cy="48245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фавела-Росинья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фавелалар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Рио-де-Жанейро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858" y="836712"/>
            <a:ext cx="473906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75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50" y="-634433"/>
            <a:ext cx="35306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-243408"/>
            <a:ext cx="3541713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169" y="-395538"/>
            <a:ext cx="3030537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9912" y="20204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инфрақұрылымды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қаржыландыруға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қағидаттарын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қоятынын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инфрақұрылым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ұтымды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75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362" y="0"/>
            <a:ext cx="2566638" cy="307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228" y="719904"/>
            <a:ext cx="2036763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364" y="282635"/>
            <a:ext cx="13779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54" y="0"/>
            <a:ext cx="141446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5340"/>
            <a:ext cx="6223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916832"/>
            <a:ext cx="1298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489" y="1824095"/>
            <a:ext cx="11398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2957570"/>
            <a:ext cx="1847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6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8081" y="3069318"/>
            <a:ext cx="658591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dirty="0" err="1">
                <a:solidFill>
                  <a:prstClr val="black"/>
                </a:solidFill>
              </a:rPr>
              <a:t>Назарларыңызға</a:t>
            </a:r>
            <a:r>
              <a:rPr lang="ru-RU" sz="6600" dirty="0">
                <a:solidFill>
                  <a:prstClr val="black"/>
                </a:solidFill>
              </a:rPr>
              <a:t> </a:t>
            </a:r>
            <a:r>
              <a:rPr lang="ru-RU" sz="6600" dirty="0" err="1" smtClean="0">
                <a:solidFill>
                  <a:prstClr val="black"/>
                </a:solidFill>
              </a:rPr>
              <a:t>рақмет</a:t>
            </a:r>
            <a:r>
              <a:rPr lang="en-US" sz="6600" dirty="0" smtClean="0">
                <a:solidFill>
                  <a:prstClr val="black"/>
                </a:solidFill>
              </a:rPr>
              <a:t>!!!</a:t>
            </a:r>
            <a:endParaRPr lang="ru-RU" sz="6600" dirty="0">
              <a:solidFill>
                <a:prstClr val="black"/>
              </a:solidFill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5" y="1428233"/>
            <a:ext cx="4402137" cy="567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799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ҚАЛА дегеніміз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Қалаларды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қалалар</a:t>
            </a:r>
            <a:r>
              <a:rPr lang="ru-RU" dirty="0"/>
              <a:t>, </a:t>
            </a:r>
            <a:r>
              <a:rPr lang="ru-RU" dirty="0" err="1"/>
              <a:t>ортша</a:t>
            </a:r>
            <a:r>
              <a:rPr lang="ru-RU" dirty="0"/>
              <a:t> </a:t>
            </a:r>
            <a:r>
              <a:rPr lang="ru-RU" dirty="0" err="1"/>
              <a:t>қалалар</a:t>
            </a:r>
            <a:r>
              <a:rPr lang="ru-RU" dirty="0"/>
              <a:t>, </a:t>
            </a:r>
            <a:r>
              <a:rPr lang="ru-RU" dirty="0" err="1"/>
              <a:t>ұсақ</a:t>
            </a:r>
            <a:r>
              <a:rPr lang="ru-RU" dirty="0"/>
              <a:t> </a:t>
            </a:r>
            <a:r>
              <a:rPr lang="ru-RU" dirty="0" err="1"/>
              <a:t>халалар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әлемдегі</a:t>
            </a:r>
            <a:r>
              <a:rPr lang="ru-RU" dirty="0"/>
              <a:t> </a:t>
            </a:r>
            <a:r>
              <a:rPr lang="ru-RU" dirty="0" err="1"/>
              <a:t>елдердің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саны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болмаған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есептелуіне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аз </a:t>
            </a:r>
            <a:r>
              <a:rPr lang="ru-RU" dirty="0" err="1"/>
              <a:t>халық</a:t>
            </a:r>
            <a:r>
              <a:rPr lang="ru-RU" dirty="0"/>
              <a:t> саны да </a:t>
            </a:r>
            <a:r>
              <a:rPr lang="ru-RU" dirty="0" err="1" smtClean="0"/>
              <a:t>әртүрлі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Мысалы</a:t>
            </a:r>
            <a:r>
              <a:rPr lang="ru-RU" dirty="0"/>
              <a:t>, </a:t>
            </a:r>
            <a:r>
              <a:rPr lang="ru-RU" dirty="0" err="1"/>
              <a:t>Данияда</a:t>
            </a:r>
            <a:r>
              <a:rPr lang="ru-RU" dirty="0"/>
              <a:t> 250 </a:t>
            </a:r>
            <a:r>
              <a:rPr lang="ru-RU" dirty="0" err="1"/>
              <a:t>адам</a:t>
            </a:r>
            <a:r>
              <a:rPr lang="ru-RU" dirty="0"/>
              <a:t>, </a:t>
            </a:r>
            <a:r>
              <a:rPr lang="ru-RU" dirty="0" err="1"/>
              <a:t>Канадада</a:t>
            </a:r>
            <a:r>
              <a:rPr lang="ru-RU" dirty="0"/>
              <a:t> 1000 </a:t>
            </a:r>
            <a:r>
              <a:rPr lang="ru-RU" dirty="0" err="1"/>
              <a:t>адам</a:t>
            </a:r>
            <a:r>
              <a:rPr lang="ru-RU" dirty="0"/>
              <a:t>, </a:t>
            </a:r>
            <a:r>
              <a:rPr lang="ru-RU" dirty="0" err="1"/>
              <a:t>Германияда</a:t>
            </a:r>
            <a:r>
              <a:rPr lang="ru-RU" dirty="0"/>
              <a:t> 2000 </a:t>
            </a:r>
            <a:r>
              <a:rPr lang="ru-RU" dirty="0" err="1"/>
              <a:t>адам</a:t>
            </a:r>
            <a:r>
              <a:rPr lang="ru-RU" dirty="0"/>
              <a:t>, </a:t>
            </a:r>
            <a:r>
              <a:rPr lang="ru-RU" dirty="0" err="1"/>
              <a:t>АҚШтың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штаттарында</a:t>
            </a:r>
            <a:r>
              <a:rPr lang="ru-RU" dirty="0"/>
              <a:t> 12 000 </a:t>
            </a:r>
            <a:r>
              <a:rPr lang="ru-RU" dirty="0" err="1"/>
              <a:t>адам</a:t>
            </a:r>
            <a:r>
              <a:rPr lang="ru-RU" dirty="0"/>
              <a:t>, </a:t>
            </a:r>
            <a:r>
              <a:rPr lang="ru-RU" dirty="0" err="1"/>
              <a:t>Үндістанда</a:t>
            </a:r>
            <a:r>
              <a:rPr lang="ru-RU" dirty="0"/>
              <a:t> 5000 </a:t>
            </a:r>
            <a:r>
              <a:rPr lang="ru-RU" dirty="0" err="1"/>
              <a:t>адам</a:t>
            </a:r>
            <a:r>
              <a:rPr lang="ru-RU" dirty="0"/>
              <a:t>, </a:t>
            </a:r>
            <a:r>
              <a:rPr lang="ru-RU" dirty="0" err="1"/>
              <a:t>Малайзияда</a:t>
            </a:r>
            <a:r>
              <a:rPr lang="ru-RU" dirty="0"/>
              <a:t> 10 000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болғанда</a:t>
            </a:r>
            <a:r>
              <a:rPr lang="ru-RU" dirty="0"/>
              <a:t> </a:t>
            </a:r>
            <a:r>
              <a:rPr lang="ru-RU" dirty="0" err="1"/>
              <a:t>барып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есептеуге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92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Д</a:t>
            </a:r>
            <a:r>
              <a:rPr lang="kk-KZ" sz="3600" dirty="0" smtClean="0"/>
              <a:t>үниежүзі қ</a:t>
            </a:r>
            <a:r>
              <a:rPr lang="ru-RU" sz="3600" dirty="0" smtClean="0"/>
              <a:t>ала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ауыл</a:t>
            </a:r>
            <a:r>
              <a:rPr lang="ru-RU" sz="3600" dirty="0"/>
              <a:t> </a:t>
            </a:r>
            <a:r>
              <a:rPr lang="ru-RU" sz="3600" dirty="0" err="1"/>
              <a:t>халқының</a:t>
            </a:r>
            <a:r>
              <a:rPr lang="ru-RU" sz="3600" dirty="0"/>
              <a:t> </a:t>
            </a:r>
            <a:r>
              <a:rPr lang="ru-RU" sz="3600" dirty="0" err="1" smtClean="0"/>
              <a:t>динамикасы</a:t>
            </a:r>
            <a:r>
              <a:rPr lang="ru-RU" sz="3600" dirty="0" smtClean="0"/>
              <a:t> 1960-2050 </a:t>
            </a:r>
            <a:r>
              <a:rPr lang="ru-RU" sz="3600" dirty="0" err="1" smtClean="0"/>
              <a:t>жж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587" t="19724" r="22482" b="27773"/>
          <a:stretch/>
        </p:blipFill>
        <p:spPr>
          <a:xfrm>
            <a:off x="194786" y="1700808"/>
            <a:ext cx="8492013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ҚАЛА дегеніміз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Қалалар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 </a:t>
            </a:r>
            <a:r>
              <a:rPr lang="ru-RU" i="1" dirty="0"/>
              <a:t>6000 </a:t>
            </a:r>
            <a:r>
              <a:rPr lang="ru-RU" i="1" dirty="0" err="1"/>
              <a:t>жыл</a:t>
            </a:r>
            <a:r>
              <a:rPr lang="ru-RU" dirty="0"/>
              <a:t> </a:t>
            </a:r>
            <a:r>
              <a:rPr lang="ru-RU" dirty="0" err="1"/>
              <a:t>бұрын</a:t>
            </a:r>
            <a:r>
              <a:rPr lang="ru-RU" dirty="0"/>
              <a:t> </a:t>
            </a:r>
            <a:r>
              <a:rPr lang="ru-RU" dirty="0" err="1"/>
              <a:t>құрыла</a:t>
            </a:r>
            <a:r>
              <a:rPr lang="ru-RU" dirty="0"/>
              <a:t> </a:t>
            </a:r>
            <a:r>
              <a:rPr lang="ru-RU" dirty="0" err="1"/>
              <a:t>бастаған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Ең</a:t>
            </a:r>
            <a:r>
              <a:rPr lang="ru-RU" dirty="0" smtClean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қала</a:t>
            </a:r>
            <a:r>
              <a:rPr lang="ru-RU" dirty="0"/>
              <a:t> Орта </a:t>
            </a:r>
            <a:r>
              <a:rPr lang="ru-RU" dirty="0" err="1"/>
              <a:t>Ш</a:t>
            </a:r>
            <a:r>
              <a:rPr lang="ru-RU" dirty="0" err="1" smtClean="0"/>
              <a:t>ығыста</a:t>
            </a:r>
            <a:r>
              <a:rPr lang="ru-RU" dirty="0"/>
              <a:t> 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/>
              <a:t>алғашында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жолы</a:t>
            </a:r>
            <a:r>
              <a:rPr lang="ru-RU" dirty="0"/>
              <a:t> </a:t>
            </a:r>
            <a:r>
              <a:rPr lang="ru-RU" dirty="0" err="1"/>
              <a:t>тоғысқан</a:t>
            </a:r>
            <a:r>
              <a:rPr lang="ru-RU" dirty="0"/>
              <a:t> </a:t>
            </a:r>
            <a:r>
              <a:rPr lang="ru-RU" dirty="0" err="1"/>
              <a:t>тораптарда</a:t>
            </a:r>
            <a:r>
              <a:rPr lang="ru-RU" dirty="0"/>
              <a:t>, </a:t>
            </a:r>
            <a:r>
              <a:rPr lang="ru-RU" dirty="0" err="1"/>
              <a:t>қолөнер</a:t>
            </a:r>
            <a:r>
              <a:rPr lang="ru-RU" dirty="0"/>
              <a:t> </a:t>
            </a:r>
            <a:r>
              <a:rPr lang="ru-RU" dirty="0" err="1"/>
              <a:t>орталықтарында</a:t>
            </a:r>
            <a:r>
              <a:rPr lang="ru-RU" dirty="0"/>
              <a:t>,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орталықтарында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Себебі</a:t>
            </a:r>
            <a:r>
              <a:rPr lang="ru-RU" dirty="0"/>
              <a:t>, </a:t>
            </a:r>
            <a:r>
              <a:rPr lang="ru-RU" dirty="0" err="1"/>
              <a:t>қала</a:t>
            </a:r>
            <a:r>
              <a:rPr lang="ru-RU" dirty="0"/>
              <a:t> </a:t>
            </a:r>
            <a:r>
              <a:rPr lang="ru-RU" dirty="0" err="1"/>
              <a:t>мағынасы</a:t>
            </a:r>
            <a:r>
              <a:rPr lang="ru-RU" dirty="0"/>
              <a:t> - осы </a:t>
            </a:r>
            <a:r>
              <a:rPr lang="ru-RU" dirty="0" err="1"/>
              <a:t>өңірде</a:t>
            </a:r>
            <a:r>
              <a:rPr lang="ru-RU" dirty="0"/>
              <a:t> </a:t>
            </a:r>
            <a:r>
              <a:rPr lang="ru-RU" dirty="0" err="1"/>
              <a:t>мекен</a:t>
            </a:r>
            <a:r>
              <a:rPr lang="ru-RU" dirty="0"/>
              <a:t> </a:t>
            </a:r>
            <a:r>
              <a:rPr lang="ru-RU" dirty="0" err="1"/>
              <a:t>еткен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оқиғаларын</a:t>
            </a:r>
            <a:r>
              <a:rPr lang="ru-RU" dirty="0"/>
              <a:t> </a:t>
            </a:r>
            <a:r>
              <a:rPr lang="ru-RU" dirty="0" err="1"/>
              <a:t>суреттейді</a:t>
            </a:r>
            <a:r>
              <a:rPr lang="ru-RU" dirty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40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7638"/>
            <a:ext cx="7918648" cy="4819674"/>
          </a:xfrm>
        </p:spPr>
        <p:txBody>
          <a:bodyPr>
            <a:normAutofit/>
          </a:bodyPr>
          <a:lstStyle/>
          <a:p>
            <a:r>
              <a:rPr lang="kk-K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Грецияда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қаланды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кварталдары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алаңы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идеалды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Томас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 (1516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«Утопия»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кітабын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төртбұрыш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санайды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миль (32 км),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фут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 м.)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Бақшалар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аулалардың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Идеал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өлшемі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идеалды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патриархалдық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отбасылардан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шаруашылықтарынан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965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28600"/>
            <a:ext cx="6348307" cy="20701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54853" y="2298700"/>
            <a:ext cx="678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заманымызға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мыңжылдық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5519" y="3505200"/>
            <a:ext cx="76199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мыңдаған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472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010400" cy="128089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998" y="1905000"/>
            <a:ext cx="7848600" cy="3625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қағидаттарын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қоныстандыру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бұрын-соңды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кейінірек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іс-шараларын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төмендетуді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ұтымды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306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2839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-1"/>
            <a:ext cx="706437" cy="347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191" y="3514500"/>
            <a:ext cx="706437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193772" y="66715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141277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функционалдық-практикалық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құрылыс-техникалық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санитарлық-гигиеналық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сәулет-көркемдік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95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1014</Words>
  <Application>Microsoft Office PowerPoint</Application>
  <PresentationFormat>Экран (4:3)</PresentationFormat>
  <Paragraphs>66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ҚАЛА дегеніміз</vt:lpstr>
      <vt:lpstr>ҚАЛА дегеніміз</vt:lpstr>
      <vt:lpstr>Дүниежүзі қала және ауыл халқының динамикасы 1960-2050 жж.</vt:lpstr>
      <vt:lpstr>ҚАЛА дегеніміз</vt:lpstr>
      <vt:lpstr>Қаланы жоспарлау тарихы</vt:lpstr>
      <vt:lpstr>Презентация PowerPoint</vt:lpstr>
      <vt:lpstr>Қазіргі заманғы қала құрылысы</vt:lpstr>
      <vt:lpstr>Презентация PowerPoint</vt:lpstr>
      <vt:lpstr>Қаланы жоспарлау</vt:lpstr>
      <vt:lpstr>Презентация PowerPoint</vt:lpstr>
      <vt:lpstr>Қаланың радиалды орналасуы.</vt:lpstr>
      <vt:lpstr>Қаланың радиалды-сақиналы құрылымы.</vt:lpstr>
      <vt:lpstr>Қаланың сәулелі орналасуы.</vt:lpstr>
      <vt:lpstr>Көше желісінің тікбұрышты схемасы.</vt:lpstr>
      <vt:lpstr>Қаланың аралас және еркін құрылымы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Тіпті фавелалардың өзіндік ерекшеліктері бар (трущебы)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Admin</cp:lastModifiedBy>
  <cp:revision>24</cp:revision>
  <dcterms:created xsi:type="dcterms:W3CDTF">2020-11-10T14:18:27Z</dcterms:created>
  <dcterms:modified xsi:type="dcterms:W3CDTF">2021-01-27T23:30:20Z</dcterms:modified>
</cp:coreProperties>
</file>